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86" r:id="rId4"/>
    <p:sldId id="292" r:id="rId5"/>
    <p:sldId id="257" r:id="rId6"/>
    <p:sldId id="258" r:id="rId7"/>
    <p:sldId id="261" r:id="rId8"/>
    <p:sldId id="260" r:id="rId9"/>
    <p:sldId id="288" r:id="rId10"/>
    <p:sldId id="272" r:id="rId11"/>
    <p:sldId id="283" r:id="rId12"/>
    <p:sldId id="289" r:id="rId13"/>
    <p:sldId id="278" r:id="rId14"/>
    <p:sldId id="279" r:id="rId15"/>
    <p:sldId id="280" r:id="rId16"/>
    <p:sldId id="281" r:id="rId17"/>
    <p:sldId id="270" r:id="rId18"/>
    <p:sldId id="282" r:id="rId19"/>
    <p:sldId id="27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C0C112-2F1C-4288-B888-497A1A22088A}" v="25" dt="2020-04-22T10:18:14.0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606F-4D32-40F7-BCC0-4FAA55525828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02B96-7113-4651-9BAF-B6E68B39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12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606F-4D32-40F7-BCC0-4FAA55525828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02B96-7113-4651-9BAF-B6E68B39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563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606F-4D32-40F7-BCC0-4FAA55525828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02B96-7113-4651-9BAF-B6E68B39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0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606F-4D32-40F7-BCC0-4FAA55525828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02B96-7113-4651-9BAF-B6E68B39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255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606F-4D32-40F7-BCC0-4FAA55525828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02B96-7113-4651-9BAF-B6E68B39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976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606F-4D32-40F7-BCC0-4FAA55525828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02B96-7113-4651-9BAF-B6E68B39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68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606F-4D32-40F7-BCC0-4FAA55525828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02B96-7113-4651-9BAF-B6E68B39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26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606F-4D32-40F7-BCC0-4FAA55525828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02B96-7113-4651-9BAF-B6E68B39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606F-4D32-40F7-BCC0-4FAA55525828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02B96-7113-4651-9BAF-B6E68B39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073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606F-4D32-40F7-BCC0-4FAA55525828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02B96-7113-4651-9BAF-B6E68B39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17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606F-4D32-40F7-BCC0-4FAA55525828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02B96-7113-4651-9BAF-B6E68B39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87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7606F-4D32-40F7-BCC0-4FAA55525828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02B96-7113-4651-9BAF-B6E68B39A1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413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404664"/>
            <a:ext cx="75392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Самоопределение подростков</a:t>
            </a:r>
          </a:p>
        </p:txBody>
      </p:sp>
      <p:pic>
        <p:nvPicPr>
          <p:cNvPr id="2050" name="Picture 2" descr="http://900igr.net/up/datai/107770/0016-021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083741"/>
            <a:ext cx="394615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67944" y="5733256"/>
            <a:ext cx="4572000" cy="338554"/>
          </a:xfrm>
          <a:prstGeom prst="rect">
            <a:avLst/>
          </a:prstGeom>
        </p:spPr>
        <p:txBody>
          <a:bodyPr anchor="t">
            <a:spAutoFit/>
          </a:bodyPr>
          <a:lstStyle/>
          <a:p>
            <a:r>
              <a:rPr lang="ru-RU" sz="1200" dirty="0"/>
              <a:t>ПЕДАГОГ-ПСИХОЛОГ</a:t>
            </a:r>
            <a:r>
              <a:rPr lang="ru-RU" sz="1400" dirty="0"/>
              <a:t> </a:t>
            </a:r>
            <a:r>
              <a:rPr lang="ru-RU" sz="1600" dirty="0" err="1"/>
              <a:t>К.А.Степанова</a:t>
            </a:r>
            <a:endParaRPr lang="ru-RU" sz="1600" dirty="0" err="1">
              <a:cs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3704" y="1083741"/>
            <a:ext cx="346821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САМООПРЕДЕЛЕНИЕ (англ.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self-determination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) — процесс и результат выбора личностью своей позиции, целей и средств самоосуществления в конкретных обстоятельствах жизни; </a:t>
            </a:r>
            <a:r>
              <a:rPr lang="ru-RU" sz="2400" b="1" dirty="0">
                <a:solidFill>
                  <a:srgbClr val="C00000"/>
                </a:solidFill>
              </a:rPr>
              <a:t>основной механизм обретения и проявления человеком свободы.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Новейший философский словарь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190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cf2.ppt-online.org/files2/slide/m/mY9r1BR7NIeni4HtoEvalfMyVkj0DpTJscUgzZC2hq/slide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9865"/>
            <a:ext cx="9252520" cy="684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02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fsd.kopilkaurokov.ru/up/html/2018/05/21/k_5b0271ec08c49/img_user_file_5b0271f3c2fab_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28092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fsd.kopilkaurokov.ru/up/html/2018/05/21/k_5b0271ec08c49/img_user_file_5b0271f3c2fab_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7904"/>
            <a:ext cx="8582985" cy="631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492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143000" y="731520"/>
            <a:ext cx="6400800" cy="347472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9218" name="Picture 2" descr="https://presentacii.ru/documents_2/0073b78112ef6e2fb547ab81e88ad14d/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24"/>
            <a:ext cx="9324528" cy="683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96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cf.ppt-online.org/files/slide/w/Wpy4UqQoYlI0DFuKb2SE9Ba8xeHj13iXLgOkhT/slid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0"/>
            <a:ext cx="106206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488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60648"/>
            <a:ext cx="81369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Процесс самоопределения длится у человека всю жизнь. Человек ищет ответы на вопросы - кто я есть, зачем я живу, чего могу добиться, чем я могу помочь своим близким, своей стране, в чем мое индивидуальное предназначение и др. </a:t>
            </a:r>
          </a:p>
        </p:txBody>
      </p:sp>
      <p:pic>
        <p:nvPicPr>
          <p:cNvPr id="3074" name="Picture 2" descr="http://900igr.net/datas/psikhologija/ZHiznennyj-uspekh/0004-004-Kachestvo-lichnosti-sposobstvujuschie-zhiznennomu-uspekh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8352928" cy="50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158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35846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От выбора профессии зависит благополучие человека. Выбор профессии определяется, прежде всего, интересами человека. Кроме интересов, человек, выбирающий будущую профессию, должен оценить и учесть свои объективные возможности – способности, уровень подготовки, состояние здоровья, материальные условия семьи и др. </a:t>
            </a:r>
          </a:p>
        </p:txBody>
      </p:sp>
      <p:pic>
        <p:nvPicPr>
          <p:cNvPr id="5122" name="Picture 2" descr="https://theslide.ru/img/thumbs/69468bccd5758775a5faf75590824c98-80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8248097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846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135" y="116632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В течение карьеры человек вынужден будет совершать множество выборов. Мир профессий динамичен и изменчив (специалисты насчитывают около 7000 профессий, появляется множество новых профессий, каждый год происходит обновление примерно по 500 видам труда). В условиях рыночных отношений происходят крупные перемены, неоднократная смена профессии и социальных ролей.</a:t>
            </a:r>
          </a:p>
        </p:txBody>
      </p:sp>
      <p:pic>
        <p:nvPicPr>
          <p:cNvPr id="4098" name="Picture 2" descr="https://ds03.infourok.ru/uploads/ex/0fe7/0000718e-4a261f5f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055624"/>
            <a:ext cx="8562590" cy="474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312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143000" y="731520"/>
            <a:ext cx="6400800" cy="347472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5122" name="Picture 2" descr="https://presentacii.ru/documents_4/8528768e711d827aa81be498b99d1a05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35292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presentacii.ru/documents_4/8528768e711d827aa81be498b99d1a05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164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ds04.infourok.ru/uploads/ex/131b/001a2aca-f4c2e218/640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473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images.myshared.ru/27/1298451/slide_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67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381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piterbu.ru/wp-content/uploads/2019/10/2-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86" y="260648"/>
            <a:ext cx="886671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787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4473" y="188640"/>
            <a:ext cx="8712968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Востребованные профессии 2020-2025: список</a:t>
            </a:r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b="1" dirty="0">
                <a:solidFill>
                  <a:srgbClr val="002060"/>
                </a:solidFill>
              </a:rPr>
              <a:t>Лучшие профессии для девушек</a:t>
            </a:r>
            <a:endParaRPr lang="ru-RU" sz="2400" dirty="0">
              <a:solidFill>
                <a:srgbClr val="002060"/>
              </a:solidFill>
            </a:endParaRPr>
          </a:p>
          <a:p>
            <a:pPr lvl="0"/>
            <a:r>
              <a:rPr lang="ru-RU" sz="2400" b="1" dirty="0" err="1">
                <a:solidFill>
                  <a:srgbClr val="C00000"/>
                </a:solidFill>
              </a:rPr>
              <a:t>Игропедагог</a:t>
            </a:r>
            <a:r>
              <a:rPr lang="ru-RU" sz="24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ru-RU" sz="2400" b="1" dirty="0">
                <a:solidFill>
                  <a:srgbClr val="C00000"/>
                </a:solidFill>
              </a:rPr>
              <a:t>Логопед-дефектолог.</a:t>
            </a:r>
          </a:p>
          <a:p>
            <a:pPr lvl="0"/>
            <a:r>
              <a:rPr lang="ru-RU" sz="2400" b="1" dirty="0">
                <a:solidFill>
                  <a:srgbClr val="C00000"/>
                </a:solidFill>
              </a:rPr>
              <a:t>Менеджер по </a:t>
            </a:r>
            <a:r>
              <a:rPr lang="ru-RU" sz="2400" b="1" dirty="0" err="1">
                <a:solidFill>
                  <a:srgbClr val="C00000"/>
                </a:solidFill>
              </a:rPr>
              <a:t>космотуризму</a:t>
            </a:r>
            <a:r>
              <a:rPr lang="ru-RU" sz="24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ru-RU" sz="2400" b="1" dirty="0" err="1">
                <a:solidFill>
                  <a:srgbClr val="C00000"/>
                </a:solidFill>
              </a:rPr>
              <a:t>Наномедик</a:t>
            </a:r>
            <a:r>
              <a:rPr lang="ru-RU" sz="24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ru-RU" sz="2400" b="1" dirty="0">
                <a:solidFill>
                  <a:srgbClr val="C00000"/>
                </a:solidFill>
              </a:rPr>
              <a:t>Психолог.</a:t>
            </a:r>
          </a:p>
          <a:p>
            <a:pPr lvl="0"/>
            <a:r>
              <a:rPr lang="ru-RU" sz="2400" b="1" dirty="0">
                <a:solidFill>
                  <a:srgbClr val="C00000"/>
                </a:solidFill>
              </a:rPr>
              <a:t>Риелтор.</a:t>
            </a:r>
          </a:p>
          <a:p>
            <a:pPr lvl="0"/>
            <a:r>
              <a:rPr lang="ru-RU" sz="2400" b="1" dirty="0">
                <a:solidFill>
                  <a:srgbClr val="C00000"/>
                </a:solidFill>
              </a:rPr>
              <a:t>Технолог пищевой промышленности.</a:t>
            </a:r>
          </a:p>
          <a:p>
            <a:pPr lvl="0"/>
            <a:r>
              <a:rPr lang="ru-RU" sz="2400" b="1" dirty="0">
                <a:solidFill>
                  <a:srgbClr val="C00000"/>
                </a:solidFill>
              </a:rPr>
              <a:t>Дизайнер.</a:t>
            </a:r>
          </a:p>
          <a:p>
            <a:pPr lvl="0"/>
            <a:r>
              <a:rPr lang="ru-RU" sz="2400" b="1" dirty="0">
                <a:solidFill>
                  <a:srgbClr val="C00000"/>
                </a:solidFill>
              </a:rPr>
              <a:t>Модельер.</a:t>
            </a:r>
          </a:p>
          <a:p>
            <a:pPr lvl="0"/>
            <a:r>
              <a:rPr lang="ru-RU" sz="2400" b="1" dirty="0">
                <a:solidFill>
                  <a:srgbClr val="C00000"/>
                </a:solidFill>
              </a:rPr>
              <a:t>Косметолог.</a:t>
            </a:r>
          </a:p>
          <a:p>
            <a:pPr lvl="0"/>
            <a:r>
              <a:rPr lang="ru-RU" sz="2400" b="1" dirty="0">
                <a:solidFill>
                  <a:srgbClr val="C00000"/>
                </a:solidFill>
              </a:rPr>
              <a:t>Повар.</a:t>
            </a:r>
          </a:p>
          <a:p>
            <a:pPr lvl="0"/>
            <a:r>
              <a:rPr lang="ru-RU" sz="2400" b="1" dirty="0">
                <a:solidFill>
                  <a:srgbClr val="C00000"/>
                </a:solidFill>
              </a:rPr>
              <a:t>Менеджер по рекламе.</a:t>
            </a:r>
          </a:p>
          <a:p>
            <a:r>
              <a:rPr lang="ru-RU" b="1" dirty="0">
                <a:solidFill>
                  <a:srgbClr val="002060"/>
                </a:solidFill>
              </a:rPr>
              <a:t>Сюда же можно отнести труд маркетолога, фармацевта, спортивного тренера. Именно в этих профессиях каждая женщина может раскрыть свой потенциал, сохранить при этом активную жизненную позицию и совмещать любимую работу с заботой о семье</a:t>
            </a:r>
            <a:r>
              <a:rPr lang="ru-RU" b="1" dirty="0"/>
              <a:t>.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69150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335846"/>
            <a:ext cx="842493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Высокооплачиваемые профессии для мужчин</a:t>
            </a:r>
          </a:p>
          <a:p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Экономика России в 2020-2025 году продолжит развиваться и будет требовать все больше опытных специалистов в области энергосбережения, консалтинга, промышленности, </a:t>
            </a:r>
            <a:r>
              <a:rPr lang="ru-RU" sz="2000" b="1" dirty="0">
                <a:solidFill>
                  <a:srgbClr val="C00000"/>
                </a:solidFill>
              </a:rPr>
              <a:t>поэтому для мужчин 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существует свой отдельный список высокооплачиваемых и востребованных профессий в сферах:</a:t>
            </a:r>
          </a:p>
          <a:p>
            <a:endParaRPr lang="ru-RU" dirty="0"/>
          </a:p>
          <a:p>
            <a:r>
              <a:rPr lang="ru-RU" sz="2400" b="1" dirty="0">
                <a:solidFill>
                  <a:srgbClr val="C00000"/>
                </a:solidFill>
              </a:rPr>
              <a:t>Военно-промышленного комплекса.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Космической отрасли.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Сити-фермерства (изготовления сельскохозяйственных продуктов в городских условиях).</a:t>
            </a:r>
          </a:p>
          <a:p>
            <a:r>
              <a:rPr lang="ru-RU" sz="2400" b="1" dirty="0" err="1">
                <a:solidFill>
                  <a:srgbClr val="C00000"/>
                </a:solidFill>
              </a:rPr>
              <a:t>Киберпротезирования</a:t>
            </a:r>
            <a:r>
              <a:rPr lang="ru-RU" sz="2400" b="1" dirty="0">
                <a:solidFill>
                  <a:srgbClr val="C00000"/>
                </a:solidFill>
              </a:rPr>
              <a:t>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Инженерного дела.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Строительства.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Горнодобывающей и металлургической отрасли;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Общественного питания.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Программирования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8028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12845"/>
            <a:ext cx="8208912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Рынок труда в области промышленности</a:t>
            </a:r>
          </a:p>
          <a:p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Без работы в будущем 2020 году не останутся студенты, которые выбрали следующие востребованные профессии:</a:t>
            </a:r>
          </a:p>
          <a:p>
            <a:endParaRPr lang="ru-RU" sz="20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Пильщики, слесари, токари, лесорубы.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Закройщики, швеи, текстильщики.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Операторы промышленного оборудования (машинисты, бурильщики).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Нефтехимики, химики, </a:t>
            </a:r>
            <a:r>
              <a:rPr lang="ru-RU" sz="2400" b="1" dirty="0" err="1">
                <a:solidFill>
                  <a:srgbClr val="C00000"/>
                </a:solidFill>
              </a:rPr>
              <a:t>биотехнологи</a:t>
            </a:r>
            <a:r>
              <a:rPr lang="ru-RU" sz="2400" b="1" dirty="0">
                <a:solidFill>
                  <a:srgbClr val="C00000"/>
                </a:solidFill>
              </a:rPr>
              <a:t>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Инженеры-конструкторы и разработчики.</a:t>
            </a:r>
          </a:p>
          <a:p>
            <a:endParaRPr lang="ru-RU" b="1" dirty="0">
              <a:solidFill>
                <a:srgbClr val="C00000"/>
              </a:solidFill>
            </a:endParaRPr>
          </a:p>
          <a:p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Специалисты отмечают, что на рынке трудовых ресурсов сегодня ощущается сильный «кадровый голод» на технологов энергетической, газовой, золотодобывающей, угольной промышленности, цветной и черной металлургии, ядерной технологии. Молодым работникам со знаниями в этих областях всегда будут предлагать хорошие рабочие места.</a:t>
            </a:r>
          </a:p>
        </p:txBody>
      </p:sp>
    </p:spTree>
    <p:extLst>
      <p:ext uri="{BB962C8B-B14F-4D97-AF65-F5344CB8AC3E}">
        <p14:creationId xmlns:p14="http://schemas.microsoft.com/office/powerpoint/2010/main" val="3713290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97346"/>
            <a:ext cx="828092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Медицинские профессии</a:t>
            </a:r>
          </a:p>
          <a:p>
            <a:endParaRPr lang="ru-RU" sz="20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Молекулярный диетолог (разрабатывает индивидуальные схемы похудения, ориентируясь на химический состав продуктов питания).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Генетик и генетический консультант.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Конструктор (инженер) медоборудования.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Хирург-онколог.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Гинеколог-эндокринолог.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Оператор медицинских роботов.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Специалист функциональной диагностики.</a:t>
            </a:r>
          </a:p>
          <a:p>
            <a:endParaRPr lang="ru-RU" sz="2400" b="1" dirty="0">
              <a:solidFill>
                <a:srgbClr val="C00000"/>
              </a:solidFill>
            </a:endParaRPr>
          </a:p>
          <a:p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Помимо данных врачебных профессий на рынке труда в будущем будут необходимы опытные фармакологи и фармацевты, челюстно-лицевые хирурги, эндокринологи, кибернетики, пульмонологи, биохимики, </a:t>
            </a:r>
            <a:r>
              <a:rPr lang="ru-RU" sz="2000" b="1" dirty="0" err="1">
                <a:solidFill>
                  <a:schemeClr val="accent4">
                    <a:lumMod val="75000"/>
                  </a:schemeClr>
                </a:solidFill>
              </a:rPr>
              <a:t>биоинженеры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accent4">
                    <a:lumMod val="75000"/>
                  </a:schemeClr>
                </a:solidFill>
              </a:rPr>
              <a:t>биотехнологи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, дерматологи-косметологи. Такие должности требуют постоянного повышения квалификации и непрерывной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2807395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74345"/>
            <a:ext cx="820891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«Универсальный </a:t>
            </a:r>
            <a:r>
              <a:rPr lang="ru-RU" sz="2400" b="1">
                <a:solidFill>
                  <a:schemeClr val="tx2">
                    <a:lumMod val="75000"/>
                  </a:schemeClr>
                </a:solidFill>
              </a:rPr>
              <a:t>работник». </a:t>
            </a:r>
            <a:r>
              <a:rPr lang="ru-RU" sz="2400" b="1" dirty="0">
                <a:solidFill>
                  <a:srgbClr val="C00000"/>
                </a:solidFill>
              </a:rPr>
              <a:t>Уже сейчас появляется много универсальных профессий. Эта тенденция будет сохраняться. Линейные сотрудники часто привлекаются к выстраиванию общей стратегии развития компании. В финансовой сфере главные бухгалтера могут выполнять функции финансовых директоров, менеджеры по продажам проводят маркетинговые исследования для точного сегментирования рынка сбыта.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Маркетологи</a:t>
            </a:r>
            <a:r>
              <a:rPr lang="ru-RU" sz="2400" b="1" dirty="0">
                <a:solidFill>
                  <a:srgbClr val="C00000"/>
                </a:solidFill>
              </a:rPr>
              <a:t> помимо своих основных обязанностей проводят переговоры с потенциальными клиентами и размещают рекламу, а журналисты успешно используют свои навыки в </a:t>
            </a:r>
            <a:r>
              <a:rPr lang="ru-RU" sz="2400" b="1" dirty="0" err="1">
                <a:solidFill>
                  <a:srgbClr val="C00000"/>
                </a:solidFill>
              </a:rPr>
              <a:t>PRтехнологиях</a:t>
            </a:r>
            <a:r>
              <a:rPr lang="ru-RU" sz="2400" b="1" dirty="0">
                <a:solidFill>
                  <a:srgbClr val="C00000"/>
                </a:solidFill>
              </a:rPr>
              <a:t>.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Владение иностранным языком уже перестает быть отдельной профессией. </a:t>
            </a:r>
            <a:r>
              <a:rPr lang="ru-RU" sz="2400" b="1" dirty="0">
                <a:solidFill>
                  <a:srgbClr val="C00000"/>
                </a:solidFill>
              </a:rPr>
              <a:t>Умение общаться на английском, немецком или японском языках повышает конкурентоспособность специалистов практически во всех отраслях.</a:t>
            </a:r>
          </a:p>
        </p:txBody>
      </p:sp>
    </p:spTree>
    <p:extLst>
      <p:ext uri="{BB962C8B-B14F-4D97-AF65-F5344CB8AC3E}">
        <p14:creationId xmlns:p14="http://schemas.microsoft.com/office/powerpoint/2010/main" val="685861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get-pdb/964102/cbfbf80e-6c71-4fdf-b482-4debcc127cf7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237"/>
            <a:ext cx="9144000" cy="677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284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268760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letopisi.org/</a:t>
            </a:r>
            <a:r>
              <a:rPr lang="en-US" dirty="0" err="1"/>
              <a:t>index.php</a:t>
            </a:r>
            <a:r>
              <a:rPr lang="en-US" dirty="0"/>
              <a:t>/ http://www.e-xecutive.ru/career/labormarket/1355610-Rynok-truda-ktobudet-nuzhen-v-2015-2020-godakh http://rechitsa-skool6.ehost.by/index.php/2011-03-23-17-44-39/2011-05-09- 19-55-54/144-2011-05-09-19-51-48.html http://aplik.ru/10-klass/formula-vybora-professii-khochumogunado/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52805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630</Words>
  <Application>Microsoft Office PowerPoint</Application>
  <PresentationFormat>Экран (4:3)</PresentationFormat>
  <Paragraphs>58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Microsoft Sans Serif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</dc:creator>
  <cp:lastModifiedBy>ЕГЭ</cp:lastModifiedBy>
  <cp:revision>24</cp:revision>
  <dcterms:created xsi:type="dcterms:W3CDTF">2020-04-16T07:36:42Z</dcterms:created>
  <dcterms:modified xsi:type="dcterms:W3CDTF">2020-04-22T10:10:47Z</dcterms:modified>
</cp:coreProperties>
</file>